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7"/>
  </p:notesMasterIdLst>
  <p:handoutMasterIdLst>
    <p:handoutMasterId r:id="rId28"/>
  </p:handoutMasterIdLst>
  <p:sldIdLst>
    <p:sldId id="256" r:id="rId2"/>
    <p:sldId id="329" r:id="rId3"/>
    <p:sldId id="316" r:id="rId4"/>
    <p:sldId id="325" r:id="rId5"/>
    <p:sldId id="319" r:id="rId6"/>
    <p:sldId id="328" r:id="rId7"/>
    <p:sldId id="317" r:id="rId8"/>
    <p:sldId id="279" r:id="rId9"/>
    <p:sldId id="326" r:id="rId10"/>
    <p:sldId id="324" r:id="rId11"/>
    <p:sldId id="327" r:id="rId12"/>
    <p:sldId id="318" r:id="rId13"/>
    <p:sldId id="320" r:id="rId14"/>
    <p:sldId id="321" r:id="rId15"/>
    <p:sldId id="322" r:id="rId16"/>
    <p:sldId id="323" r:id="rId17"/>
    <p:sldId id="302" r:id="rId18"/>
    <p:sldId id="263" r:id="rId19"/>
    <p:sldId id="285" r:id="rId20"/>
    <p:sldId id="286" r:id="rId21"/>
    <p:sldId id="330" r:id="rId22"/>
    <p:sldId id="331" r:id="rId23"/>
    <p:sldId id="332" r:id="rId24"/>
    <p:sldId id="333" r:id="rId25"/>
    <p:sldId id="334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71" autoAdjust="0"/>
    <p:restoredTop sz="84025" autoAdjust="0"/>
  </p:normalViewPr>
  <p:slideViewPr>
    <p:cSldViewPr>
      <p:cViewPr varScale="1">
        <p:scale>
          <a:sx n="91" d="100"/>
          <a:sy n="91" d="100"/>
        </p:scale>
        <p:origin x="20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6212C0A-039B-1B4F-87AC-88BCC4F85E43}" type="datetimeFigureOut">
              <a:rPr lang="en-US"/>
              <a:pPr>
                <a:defRPr/>
              </a:pPr>
              <a:t>4/29/19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2B1C0FB-27D4-6645-A964-464890A1FA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16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A949E6E0-2DB8-FA4D-8C9A-B49EB230957D}" type="datetimeFigureOut">
              <a:rPr lang="en-US"/>
              <a:pPr>
                <a:defRPr/>
              </a:pPr>
              <a:t>4/29/19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FD71E45B-BD7A-8742-9EA3-8F2E5EEF16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782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71E45B-BD7A-8742-9EA3-8F2E5EEF164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82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X=0</a:t>
            </a:r>
            <a:r>
              <a:rPr lang="en-US" baseline="0" dirty="0" smtClean="0"/>
              <a:t>   </a:t>
            </a:r>
            <a:r>
              <a:rPr lang="en-US" dirty="0" smtClean="0"/>
              <a:t> .1748842	odds = .211951</a:t>
            </a:r>
          </a:p>
          <a:p>
            <a:r>
              <a:rPr lang="en-US" dirty="0" smtClean="0"/>
              <a:t>X=1    .2040632	odds</a:t>
            </a:r>
            <a:r>
              <a:rPr lang="en-US" baseline="0" dirty="0" smtClean="0"/>
              <a:t> = .256381	log(ratio) = .19031</a:t>
            </a:r>
          </a:p>
          <a:p>
            <a:endParaRPr lang="en-US" baseline="0" dirty="0" smtClean="0"/>
          </a:p>
          <a:p>
            <a:r>
              <a:rPr lang="en-US" baseline="0" dirty="0" smtClean="0"/>
              <a:t>X=29  .9814323	odds = 52.85699</a:t>
            </a:r>
          </a:p>
          <a:p>
            <a:r>
              <a:rPr lang="en-US" baseline="0" dirty="0" smtClean="0"/>
              <a:t>X=30  .9846005	odds = 63.93711	log</a:t>
            </a:r>
            <a:r>
              <a:rPr lang="en-US" baseline="0" smtClean="0"/>
              <a:t>(ratio) = .19031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71E45B-BD7A-8742-9EA3-8F2E5EEF164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12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71E45B-BD7A-8742-9EA3-8F2E5EEF164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18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C4FD5-183B-6D4A-A095-5E2C8CED341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933110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F09849-C802-4545-AB64-718B551FD1D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806337749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1033F-0FD3-AA42-9792-67B653D47C3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496734873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21336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21336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33400" y="64008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71800" y="64008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00800" y="64008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654FB5C-EDE2-5549-BD52-AF8A32E74FD2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47053200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FA7E1B-CE73-FF48-AC2C-930195C2A205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630380532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41EA7-4109-4C49-8C05-5876505D3346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68770673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F22F53-989E-B24D-911F-7C8BA7A1D76A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863570048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E3450A-45B9-B040-BA4F-B409330C76F1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120288888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2E121-6571-3044-90DA-2C53D1FF6E9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51702298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B05ED-8207-C148-9AF8-6CF2D1339B6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185525942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B945B-B679-5640-8AEF-7914B2780BEF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781230328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5D3D2D-8E55-F547-9B1B-35203DFC2A19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423104938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E7BC2A6-2B07-924A-BFD5-1D6FB22A84C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charset="0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x-none"/>
              <a:t>Logistic Regression</a:t>
            </a:r>
          </a:p>
        </p:txBody>
      </p:sp>
      <p:sp>
        <p:nvSpPr>
          <p:cNvPr id="1026" name="Rectangle 3"/>
          <p:cNvSpPr>
            <a:spLocks noGrp="1" noChangeArrowheads="1"/>
          </p:cNvSpPr>
          <p:nvPr>
            <p:ph type="subTitle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x-none" altLang="x-none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Team A play Team B</a:t>
            </a:r>
          </a:p>
          <a:p>
            <a:endParaRPr lang="en-US" sz="2400" dirty="0" smtClean="0"/>
          </a:p>
          <a:p>
            <a:r>
              <a:rPr lang="en-US" sz="2400" dirty="0" smtClean="0"/>
              <a:t>Your local gambling parlor gives 8:1 odds to A winning</a:t>
            </a:r>
          </a:p>
          <a:p>
            <a:endParaRPr lang="en-US" sz="2400" dirty="0" smtClean="0"/>
          </a:p>
          <a:p>
            <a:r>
              <a:rPr lang="en-US" sz="2400" dirty="0" smtClean="0"/>
              <a:t>What is the probability of A winning?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883501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/>
          </p:nvPr>
        </p:nvGraphicFramePr>
        <p:xfrm>
          <a:off x="1624013" y="2667000"/>
          <a:ext cx="5846762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7" name="Equation" r:id="rId3" imgW="1257300" imgH="457200" progId="Equation.3">
                  <p:embed/>
                </p:oleObj>
              </mc:Choice>
              <mc:Fallback>
                <p:oleObj name="Equation" r:id="rId3" imgW="1257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2667000"/>
                        <a:ext cx="5846762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93034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773879"/>
              </p:ext>
            </p:extLst>
          </p:nvPr>
        </p:nvGraphicFramePr>
        <p:xfrm>
          <a:off x="2570163" y="2784475"/>
          <a:ext cx="3956050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5" name="Equation" r:id="rId3" imgW="850900" imgH="406400" progId="Equation.3">
                  <p:embed/>
                </p:oleObj>
              </mc:Choice>
              <mc:Fallback>
                <p:oleObj name="Equation" r:id="rId3" imgW="8509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0163" y="2784475"/>
                        <a:ext cx="3956050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28184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How many days per month do you drink at least two beers?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Would like to predict: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Have you ever driven after drinking?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Given</a:t>
            </a:r>
          </a:p>
          <a:p>
            <a:pPr marL="0" indent="0">
              <a:buNone/>
            </a:pPr>
            <a:r>
              <a:rPr lang="en-US" dirty="0" smtClean="0"/>
              <a:t>	X </a:t>
            </a:r>
            <a:r>
              <a:rPr lang="en-US" dirty="0"/>
              <a:t>= days per month of drinking two beers</a:t>
            </a:r>
          </a:p>
        </p:txBody>
      </p:sp>
    </p:spTree>
    <p:extLst>
      <p:ext uri="{BB962C8B-B14F-4D97-AF65-F5344CB8AC3E}">
        <p14:creationId xmlns:p14="http://schemas.microsoft.com/office/powerpoint/2010/main" val="353125832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649859"/>
              </p:ext>
            </p:extLst>
          </p:nvPr>
        </p:nvGraphicFramePr>
        <p:xfrm>
          <a:off x="3048000" y="1828800"/>
          <a:ext cx="3276600" cy="1122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4" name="Equation" r:id="rId3" imgW="1333500" imgH="457200" progId="Equation.3">
                  <p:embed/>
                </p:oleObj>
              </mc:Choice>
              <mc:Fallback>
                <p:oleObj name="Equation" r:id="rId3" imgW="13335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1828800"/>
                        <a:ext cx="3276600" cy="1122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612955"/>
              </p:ext>
            </p:extLst>
          </p:nvPr>
        </p:nvGraphicFramePr>
        <p:xfrm>
          <a:off x="2598738" y="3357563"/>
          <a:ext cx="3897312" cy="241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5" name="Equation" r:id="rId5" imgW="838200" imgH="520700" progId="Equation.3">
                  <p:embed/>
                </p:oleObj>
              </mc:Choice>
              <mc:Fallback>
                <p:oleObj name="Equation" r:id="rId5" imgW="8382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8738" y="3357563"/>
                        <a:ext cx="3897312" cy="241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332594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Probability of drunk driving if you never have more than two beers in a day?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Probability of drunk driving if you </a:t>
            </a:r>
            <a:r>
              <a:rPr lang="en-US" dirty="0" smtClean="0"/>
              <a:t>have </a:t>
            </a:r>
            <a:r>
              <a:rPr lang="en-US" dirty="0"/>
              <a:t>more than two beers </a:t>
            </a:r>
            <a:r>
              <a:rPr lang="en-US" dirty="0" smtClean="0"/>
              <a:t>only one day in </a:t>
            </a:r>
            <a:r>
              <a:rPr lang="en-US" dirty="0"/>
              <a:t>a </a:t>
            </a:r>
            <a:r>
              <a:rPr lang="en-US" dirty="0" smtClean="0"/>
              <a:t>month?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03839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of drunk driving if you have more than two beers </a:t>
            </a:r>
            <a:r>
              <a:rPr lang="en-US" dirty="0" smtClean="0"/>
              <a:t>29 days </a:t>
            </a:r>
            <a:r>
              <a:rPr lang="en-US" dirty="0"/>
              <a:t>in a month?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Probability of drunk driving if you </a:t>
            </a:r>
            <a:r>
              <a:rPr lang="en-US" dirty="0" smtClean="0"/>
              <a:t>have </a:t>
            </a:r>
            <a:r>
              <a:rPr lang="en-US" dirty="0"/>
              <a:t>more than two beers </a:t>
            </a:r>
            <a:r>
              <a:rPr lang="en-US" dirty="0" smtClean="0"/>
              <a:t>30 days in </a:t>
            </a:r>
            <a:r>
              <a:rPr lang="en-US" dirty="0"/>
              <a:t>a </a:t>
            </a:r>
            <a:r>
              <a:rPr lang="en-US" dirty="0" smtClean="0"/>
              <a:t>month?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9331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altLang="x-none">
                <a:ea typeface="ＭＳ Ｐゴシック" charset="-128"/>
              </a:rPr>
              <a:t>Interpretation of </a:t>
            </a:r>
            <a:r>
              <a:rPr lang="en-US" altLang="x-none">
                <a:ea typeface="ＭＳ Ｐゴシック" charset="-128"/>
                <a:sym typeface="Symbol" charset="2"/>
              </a:rPr>
              <a:t></a:t>
            </a:r>
            <a:r>
              <a:rPr lang="en-US" altLang="x-none">
                <a:ea typeface="ＭＳ Ｐゴシック" charset="-128"/>
              </a:rPr>
              <a:t>1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x-none" sz="2400" dirty="0">
                <a:ea typeface="ＭＳ Ｐゴシック" charset="-128"/>
              </a:rPr>
              <a:t>Let:</a:t>
            </a:r>
          </a:p>
          <a:p>
            <a:pPr lvl="1"/>
            <a:r>
              <a:rPr lang="en-US" altLang="x-none" sz="2400" dirty="0">
                <a:ea typeface="ＭＳ Ｐゴシック" charset="-128"/>
              </a:rPr>
              <a:t>odds1 = odds for value X </a:t>
            </a:r>
            <a:r>
              <a:rPr lang="en-US" altLang="x-none" sz="2400" dirty="0" smtClean="0">
                <a:ea typeface="ＭＳ Ｐゴシック" charset="-128"/>
              </a:rPr>
              <a:t>			(</a:t>
            </a:r>
            <a:r>
              <a:rPr lang="en-US" altLang="x-none" sz="2400" dirty="0">
                <a:ea typeface="ＭＳ Ｐゴシック" charset="-128"/>
              </a:rPr>
              <a:t>p/(1–p))</a:t>
            </a:r>
          </a:p>
          <a:p>
            <a:pPr lvl="1"/>
            <a:r>
              <a:rPr lang="en-US" altLang="x-none" sz="2400" dirty="0">
                <a:ea typeface="ＭＳ Ｐゴシック" charset="-128"/>
              </a:rPr>
              <a:t>odds2 = odds for value X + 1 unit</a:t>
            </a:r>
          </a:p>
          <a:p>
            <a:r>
              <a:rPr lang="en-US" altLang="x-none" sz="2400" dirty="0">
                <a:ea typeface="ＭＳ Ｐゴシック" charset="-128"/>
              </a:rPr>
              <a:t> </a:t>
            </a:r>
            <a:endParaRPr lang="en-US" altLang="x-none" sz="2400" dirty="0" smtClean="0">
              <a:ea typeface="ＭＳ Ｐゴシック" charset="-128"/>
            </a:endParaRPr>
          </a:p>
          <a:p>
            <a:r>
              <a:rPr lang="en-US" altLang="x-none" sz="2400" dirty="0" smtClean="0">
                <a:ea typeface="ＭＳ Ｐゴシック" charset="-128"/>
              </a:rPr>
              <a:t>Then</a:t>
            </a:r>
            <a:r>
              <a:rPr lang="en-US" altLang="x-none" sz="2400" dirty="0">
                <a:ea typeface="ＭＳ Ｐゴシック" charset="-128"/>
              </a:rPr>
              <a:t>:</a:t>
            </a:r>
          </a:p>
          <a:p>
            <a:endParaRPr lang="en-US" altLang="x-none" sz="2400" dirty="0">
              <a:ea typeface="ＭＳ Ｐゴシック" charset="-128"/>
            </a:endParaRPr>
          </a:p>
          <a:p>
            <a:endParaRPr lang="en-US" altLang="x-none" sz="2400" dirty="0">
              <a:ea typeface="ＭＳ Ｐゴシック" charset="-128"/>
            </a:endParaRPr>
          </a:p>
          <a:p>
            <a:pPr>
              <a:buFont typeface="Arial" charset="0"/>
              <a:buNone/>
            </a:pPr>
            <a:endParaRPr lang="en-US" altLang="x-none" sz="2400" dirty="0">
              <a:ea typeface="ＭＳ Ｐゴシック" charset="-128"/>
            </a:endParaRPr>
          </a:p>
          <a:p>
            <a:endParaRPr lang="en-US" altLang="x-none" sz="2400" dirty="0" smtClean="0">
              <a:ea typeface="ＭＳ Ｐゴシック" charset="-128"/>
            </a:endParaRPr>
          </a:p>
        </p:txBody>
      </p:sp>
      <p:graphicFrame>
        <p:nvGraphicFramePr>
          <p:cNvPr id="430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341333"/>
              </p:ext>
            </p:extLst>
          </p:nvPr>
        </p:nvGraphicFramePr>
        <p:xfrm>
          <a:off x="2476500" y="4038808"/>
          <a:ext cx="4191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" name="Equation" r:id="rId3" imgW="1879600" imgH="774700" progId="Equation.3">
                  <p:embed/>
                </p:oleObj>
              </mc:Choice>
              <mc:Fallback>
                <p:oleObj name="Equation" r:id="rId3" imgW="1879600" imgH="774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0" y="4038808"/>
                        <a:ext cx="4191000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Assumptions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609600" indent="-609600"/>
            <a:r>
              <a:rPr lang="en-US" altLang="x-none" sz="2400" dirty="0"/>
              <a:t>The only “real” limitation on logistic regression is that the outcome must be </a:t>
            </a:r>
            <a:r>
              <a:rPr lang="en-US" altLang="x-none" sz="2400" dirty="0" smtClean="0"/>
              <a:t>discrete.</a:t>
            </a:r>
          </a:p>
          <a:p>
            <a:pPr marL="609600" indent="-609600"/>
            <a:endParaRPr lang="en-US" altLang="x-none" sz="2400" dirty="0" smtClean="0"/>
          </a:p>
          <a:p>
            <a:pPr marL="609600" indent="-609600"/>
            <a:r>
              <a:rPr lang="en-US" altLang="x-none" sz="2400" dirty="0" smtClean="0"/>
              <a:t>Ratio </a:t>
            </a:r>
            <a:r>
              <a:rPr lang="en-US" altLang="x-none" sz="2400" dirty="0"/>
              <a:t>of cases to variables – using discrete variables requires that there are enough responses in every given </a:t>
            </a:r>
            <a:r>
              <a:rPr lang="en-US" altLang="x-none" sz="2400" dirty="0" smtClean="0"/>
              <a:t>category</a:t>
            </a:r>
          </a:p>
          <a:p>
            <a:pPr marL="609600" indent="-609600"/>
            <a:endParaRPr lang="en-US" altLang="x-none" sz="2400" dirty="0" smtClean="0"/>
          </a:p>
          <a:p>
            <a:pPr marL="609600" indent="-609600"/>
            <a:r>
              <a:rPr lang="en-US" altLang="x-none" sz="2400" dirty="0" smtClean="0"/>
              <a:t>Absence </a:t>
            </a:r>
            <a:r>
              <a:rPr lang="en-US" altLang="x-none" sz="2400" dirty="0"/>
              <a:t>of multicollinearity</a:t>
            </a:r>
          </a:p>
          <a:p>
            <a:pPr marL="609600" indent="-609600"/>
            <a:endParaRPr lang="en-US" altLang="x-none" sz="2400" dirty="0" smtClean="0"/>
          </a:p>
          <a:p>
            <a:pPr marL="609600" indent="-609600"/>
            <a:r>
              <a:rPr lang="en-US" altLang="x-none" sz="2400" dirty="0" smtClean="0"/>
              <a:t>No </a:t>
            </a:r>
            <a:r>
              <a:rPr lang="en-US" altLang="x-none" sz="2400" dirty="0"/>
              <a:t>outliers</a:t>
            </a:r>
          </a:p>
          <a:p>
            <a:pPr marL="609600" indent="-609600"/>
            <a:endParaRPr lang="en-US" altLang="x-none" sz="2400" dirty="0"/>
          </a:p>
          <a:p>
            <a:pPr marL="609600" indent="-609600"/>
            <a:endParaRPr lang="en-US" altLang="x-none" sz="24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Logistic Function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228600" y="2133600"/>
            <a:ext cx="4191000" cy="4114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x-none" sz="2400" dirty="0" smtClean="0"/>
              <a:t>v2</a:t>
            </a:r>
            <a:r>
              <a:rPr lang="en-US" altLang="x-none" sz="2400" dirty="0"/>
              <a:t>: </a:t>
            </a:r>
            <a:r>
              <a:rPr lang="en-US" altLang="x-none" sz="2400" dirty="0" smtClean="0"/>
              <a:t>	b0 </a:t>
            </a:r>
            <a:r>
              <a:rPr lang="en-US" altLang="x-none" sz="2400" dirty="0"/>
              <a:t>= -4.00   </a:t>
            </a:r>
          </a:p>
          <a:p>
            <a:pPr lvl="1">
              <a:buFontTx/>
              <a:buNone/>
            </a:pPr>
            <a:r>
              <a:rPr lang="en-US" altLang="x-none" sz="2400" dirty="0"/>
              <a:t>	</a:t>
            </a:r>
            <a:r>
              <a:rPr lang="en-US" altLang="x-none" sz="2400" dirty="0" smtClean="0"/>
              <a:t>		b1 </a:t>
            </a:r>
            <a:r>
              <a:rPr lang="en-US" altLang="x-none" sz="2400" dirty="0"/>
              <a:t>= 0.05 (middle)</a:t>
            </a:r>
          </a:p>
          <a:p>
            <a:pPr lvl="1"/>
            <a:r>
              <a:rPr lang="en-US" altLang="x-none" sz="2400" dirty="0"/>
              <a:t>v3</a:t>
            </a:r>
            <a:r>
              <a:rPr lang="en-US" altLang="x-none" sz="2400" dirty="0" smtClean="0"/>
              <a:t>:	b0 </a:t>
            </a:r>
            <a:r>
              <a:rPr lang="en-US" altLang="x-none" sz="2400" dirty="0"/>
              <a:t>= -4.00   </a:t>
            </a:r>
          </a:p>
          <a:p>
            <a:pPr lvl="1">
              <a:buFontTx/>
              <a:buNone/>
            </a:pPr>
            <a:r>
              <a:rPr lang="en-US" altLang="x-none" sz="2400" dirty="0"/>
              <a:t>	</a:t>
            </a:r>
            <a:r>
              <a:rPr lang="en-US" altLang="x-none" sz="2400" dirty="0" smtClean="0"/>
              <a:t>		b1 </a:t>
            </a:r>
            <a:r>
              <a:rPr lang="en-US" altLang="x-none" sz="2400" dirty="0"/>
              <a:t>= 0.15 (top)</a:t>
            </a:r>
          </a:p>
          <a:p>
            <a:pPr lvl="1"/>
            <a:r>
              <a:rPr lang="en-US" altLang="x-none" sz="2400" dirty="0"/>
              <a:t>v4: </a:t>
            </a:r>
            <a:r>
              <a:rPr lang="en-US" altLang="x-none" sz="2400" dirty="0" smtClean="0"/>
              <a:t>	b0 </a:t>
            </a:r>
            <a:r>
              <a:rPr lang="en-US" altLang="x-none" sz="2400" dirty="0"/>
              <a:t>= -4.00  </a:t>
            </a:r>
          </a:p>
          <a:p>
            <a:pPr lvl="1">
              <a:buFontTx/>
              <a:buNone/>
            </a:pPr>
            <a:r>
              <a:rPr lang="en-US" altLang="x-none" sz="2400" dirty="0"/>
              <a:t>	</a:t>
            </a:r>
            <a:r>
              <a:rPr lang="en-US" altLang="x-none" sz="2400" dirty="0" smtClean="0"/>
              <a:t>		b1 </a:t>
            </a:r>
            <a:r>
              <a:rPr lang="en-US" altLang="x-none" sz="2400" dirty="0"/>
              <a:t>= 0.025 (bottom</a:t>
            </a:r>
            <a:r>
              <a:rPr lang="en-US" altLang="x-none" sz="2400" dirty="0" smtClean="0"/>
              <a:t>)</a:t>
            </a:r>
          </a:p>
          <a:p>
            <a:pPr lvl="1">
              <a:buFontTx/>
              <a:buNone/>
            </a:pPr>
            <a:endParaRPr lang="en-US" altLang="x-none" sz="2400" dirty="0"/>
          </a:p>
          <a:p>
            <a:pPr lvl="1">
              <a:buFontTx/>
              <a:buNone/>
            </a:pPr>
            <a:r>
              <a:rPr lang="en-US" altLang="x-none" sz="2400" dirty="0" smtClean="0"/>
              <a:t>b1 </a:t>
            </a:r>
            <a:r>
              <a:rPr lang="en-US" altLang="x-none" sz="2400" dirty="0" smtClean="0">
                <a:sym typeface="Wingdings"/>
              </a:rPr>
              <a:t> STEEPNESS</a:t>
            </a:r>
            <a:endParaRPr lang="en-US" altLang="x-none" sz="2400" dirty="0"/>
          </a:p>
        </p:txBody>
      </p:sp>
      <p:pic>
        <p:nvPicPr>
          <p:cNvPr id="3686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118360"/>
            <a:ext cx="4495800" cy="359664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How many days per month do you drink at least two beers?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Would like to predict: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Have you ever driven after drinking?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Given</a:t>
            </a:r>
          </a:p>
          <a:p>
            <a:pPr marL="0" indent="0">
              <a:buNone/>
            </a:pPr>
            <a:r>
              <a:rPr lang="en-US" dirty="0" smtClean="0"/>
              <a:t>	X </a:t>
            </a:r>
            <a:r>
              <a:rPr lang="en-US" dirty="0"/>
              <a:t>= days per month of drinking two beers</a:t>
            </a:r>
          </a:p>
        </p:txBody>
      </p:sp>
    </p:spTree>
    <p:extLst>
      <p:ext uri="{BB962C8B-B14F-4D97-AF65-F5344CB8AC3E}">
        <p14:creationId xmlns:p14="http://schemas.microsoft.com/office/powerpoint/2010/main" val="96613852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Logistic Function</a:t>
            </a:r>
          </a:p>
        </p:txBody>
      </p:sp>
      <p:pic>
        <p:nvPicPr>
          <p:cNvPr id="38916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6200" y="2057400"/>
            <a:ext cx="5181600" cy="4144963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3554" name="Rectangle 3"/>
          <p:cNvSpPr>
            <a:spLocks noGrp="1" noChangeArrowheads="1"/>
          </p:cNvSpPr>
          <p:nvPr>
            <p:ph type="body" sz="half" idx="1"/>
          </p:nvPr>
        </p:nvSpPr>
        <p:spPr bwMode="auto">
          <a:xfrm>
            <a:off x="152400" y="2133600"/>
            <a:ext cx="4267200" cy="41148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x-none" sz="2400" dirty="0" smtClean="0"/>
              <a:t>v2</a:t>
            </a:r>
            <a:r>
              <a:rPr lang="en-US" altLang="x-none" sz="2400" dirty="0"/>
              <a:t>:  </a:t>
            </a:r>
            <a:r>
              <a:rPr lang="en-US" altLang="x-none" sz="2400" dirty="0" smtClean="0"/>
              <a:t>	b0 </a:t>
            </a:r>
            <a:r>
              <a:rPr lang="en-US" altLang="x-none" sz="2400" dirty="0"/>
              <a:t>= -3.00 </a:t>
            </a:r>
          </a:p>
          <a:p>
            <a:pPr lvl="1">
              <a:buFontTx/>
              <a:buNone/>
            </a:pPr>
            <a:r>
              <a:rPr lang="en-US" altLang="x-none" sz="2400" dirty="0"/>
              <a:t>	</a:t>
            </a:r>
            <a:r>
              <a:rPr lang="en-US" altLang="x-none" sz="2400" dirty="0" smtClean="0"/>
              <a:t>		b1 </a:t>
            </a:r>
            <a:r>
              <a:rPr lang="en-US" altLang="x-none" sz="2400" dirty="0"/>
              <a:t>=  0.05 (top)</a:t>
            </a:r>
          </a:p>
          <a:p>
            <a:pPr lvl="1"/>
            <a:r>
              <a:rPr lang="en-US" altLang="x-none" sz="2400" dirty="0"/>
              <a:t>v3:  </a:t>
            </a:r>
            <a:r>
              <a:rPr lang="en-US" altLang="x-none" sz="2400" dirty="0" smtClean="0"/>
              <a:t>	b0 </a:t>
            </a:r>
            <a:r>
              <a:rPr lang="en-US" altLang="x-none" sz="2400" dirty="0"/>
              <a:t>= -4.00 </a:t>
            </a:r>
          </a:p>
          <a:p>
            <a:pPr lvl="1">
              <a:buFontTx/>
              <a:buNone/>
            </a:pPr>
            <a:r>
              <a:rPr lang="en-US" altLang="x-none" sz="2400" dirty="0"/>
              <a:t>	</a:t>
            </a:r>
            <a:r>
              <a:rPr lang="en-US" altLang="x-none" sz="2400" dirty="0" smtClean="0"/>
              <a:t>		b1 </a:t>
            </a:r>
            <a:r>
              <a:rPr lang="en-US" altLang="x-none" sz="2400" dirty="0"/>
              <a:t>=  0.05 (middle)</a:t>
            </a:r>
          </a:p>
          <a:p>
            <a:pPr lvl="1"/>
            <a:r>
              <a:rPr lang="en-US" altLang="x-none" sz="2400" dirty="0"/>
              <a:t>v4:  </a:t>
            </a:r>
            <a:r>
              <a:rPr lang="en-US" altLang="x-none" sz="2400" dirty="0" smtClean="0"/>
              <a:t>	b0 </a:t>
            </a:r>
            <a:r>
              <a:rPr lang="en-US" altLang="x-none" sz="2400" dirty="0"/>
              <a:t>= -5.00 </a:t>
            </a:r>
          </a:p>
          <a:p>
            <a:pPr lvl="1">
              <a:buFontTx/>
              <a:buNone/>
            </a:pPr>
            <a:r>
              <a:rPr lang="en-US" altLang="x-none" sz="2400" dirty="0"/>
              <a:t>	</a:t>
            </a:r>
            <a:r>
              <a:rPr lang="en-US" altLang="x-none" sz="2400" dirty="0" smtClean="0"/>
              <a:t>		b1 </a:t>
            </a:r>
            <a:r>
              <a:rPr lang="en-US" altLang="x-none" sz="2400" dirty="0"/>
              <a:t>=  0.05 (</a:t>
            </a:r>
            <a:r>
              <a:rPr lang="en-US" altLang="x-none" sz="2400" dirty="0" smtClean="0"/>
              <a:t>bottom)</a:t>
            </a:r>
          </a:p>
          <a:p>
            <a:pPr lvl="1">
              <a:buFontTx/>
              <a:buNone/>
            </a:pPr>
            <a:endParaRPr lang="en-US" altLang="x-none" sz="2400" dirty="0"/>
          </a:p>
          <a:p>
            <a:pPr lvl="1">
              <a:buNone/>
            </a:pPr>
            <a:r>
              <a:rPr lang="en-US" altLang="x-none" sz="2400" smtClean="0"/>
              <a:t>b0 </a:t>
            </a:r>
            <a:r>
              <a:rPr lang="en-US" altLang="x-none" sz="2400" dirty="0">
                <a:sym typeface="Wingdings"/>
              </a:rPr>
              <a:t> </a:t>
            </a:r>
            <a:r>
              <a:rPr lang="en-US" altLang="x-none" sz="2400" dirty="0" smtClean="0">
                <a:sym typeface="Wingdings"/>
              </a:rPr>
              <a:t>LOCATION SHIFT</a:t>
            </a:r>
            <a:endParaRPr lang="en-US" altLang="x-none" sz="2400" dirty="0"/>
          </a:p>
          <a:p>
            <a:pPr lvl="1">
              <a:buFontTx/>
              <a:buNone/>
            </a:pPr>
            <a:endParaRPr lang="en-US" altLang="x-none" sz="2400" dirty="0" smtClean="0"/>
          </a:p>
          <a:p>
            <a:pPr lvl="1">
              <a:buFontTx/>
              <a:buNone/>
            </a:pPr>
            <a:endParaRPr lang="en-US" altLang="x-none" sz="2400" dirty="0"/>
          </a:p>
          <a:p>
            <a:pPr lvl="1">
              <a:buFontTx/>
              <a:buNone/>
            </a:pPr>
            <a:endParaRPr lang="en-US" altLang="x-none" sz="2400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</a:t>
            </a:r>
            <a:r>
              <a:rPr lang="en-US" dirty="0" err="1" smtClean="0"/>
              <a:t>R_squared</a:t>
            </a:r>
            <a:r>
              <a:rPr lang="en-US" dirty="0" smtClean="0"/>
              <a:t> for Logistic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816" t="28733" r="23705" b="32932"/>
          <a:stretch/>
        </p:blipFill>
        <p:spPr>
          <a:xfrm>
            <a:off x="1185862" y="2209800"/>
            <a:ext cx="6772275" cy="32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54583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66207"/>
            <a:ext cx="7886700" cy="2470173"/>
          </a:xfrm>
        </p:spPr>
      </p:pic>
    </p:spTree>
    <p:extLst>
      <p:ext uri="{BB962C8B-B14F-4D97-AF65-F5344CB8AC3E}">
        <p14:creationId xmlns:p14="http://schemas.microsoft.com/office/powerpoint/2010/main" val="1901256180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716688"/>
            <a:ext cx="7886700" cy="2569211"/>
          </a:xfrm>
        </p:spPr>
      </p:pic>
    </p:spTree>
    <p:extLst>
      <p:ext uri="{BB962C8B-B14F-4D97-AF65-F5344CB8AC3E}">
        <p14:creationId xmlns:p14="http://schemas.microsoft.com/office/powerpoint/2010/main" val="335792666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500039"/>
            <a:ext cx="7886700" cy="3002509"/>
          </a:xfrm>
        </p:spPr>
      </p:pic>
    </p:spTree>
    <p:extLst>
      <p:ext uri="{BB962C8B-B14F-4D97-AF65-F5344CB8AC3E}">
        <p14:creationId xmlns:p14="http://schemas.microsoft.com/office/powerpoint/2010/main" val="1736722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data do you need?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242344"/>
            <a:ext cx="6350000" cy="3517900"/>
          </a:xfrm>
        </p:spPr>
      </p:pic>
    </p:spTree>
    <p:extLst>
      <p:ext uri="{BB962C8B-B14F-4D97-AF65-F5344CB8AC3E}">
        <p14:creationId xmlns:p14="http://schemas.microsoft.com/office/powerpoint/2010/main" val="149605947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 is continuous</a:t>
            </a:r>
          </a:p>
          <a:p>
            <a:r>
              <a:rPr lang="en-US" dirty="0" smtClean="0"/>
              <a:t>What if we wanted y to be a probability? </a:t>
            </a:r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576252"/>
              </p:ext>
            </p:extLst>
          </p:nvPr>
        </p:nvGraphicFramePr>
        <p:xfrm>
          <a:off x="2667000" y="3048000"/>
          <a:ext cx="4038600" cy="1107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3" imgW="787400" imgH="215900" progId="Equation.3">
                  <p:embed/>
                </p:oleObj>
              </mc:Choice>
              <mc:Fallback>
                <p:oleObj name="Equation" r:id="rId3" imgW="787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048000"/>
                        <a:ext cx="4038600" cy="1107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141708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6637767"/>
              </p:ext>
            </p:extLst>
          </p:nvPr>
        </p:nvGraphicFramePr>
        <p:xfrm>
          <a:off x="2667000" y="3048000"/>
          <a:ext cx="4038600" cy="1107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3" name="Equation" r:id="rId3" imgW="787400" imgH="215900" progId="Equation.3">
                  <p:embed/>
                </p:oleObj>
              </mc:Choice>
              <mc:Fallback>
                <p:oleObj name="Equation" r:id="rId3" imgW="7874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048000"/>
                        <a:ext cx="4038600" cy="11072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086802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Linear to Logistic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Probabilities </a:t>
            </a:r>
            <a:r>
              <a:rPr lang="en-US" sz="2800" b="1" i="1" dirty="0" smtClean="0"/>
              <a:t>p </a:t>
            </a:r>
            <a:r>
              <a:rPr lang="en-US" sz="2800" dirty="0" smtClean="0"/>
              <a:t>are from 0 to 1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In Linear Regression, dependent variable </a:t>
            </a:r>
            <a:r>
              <a:rPr lang="en-US" sz="2800" b="1" i="1" dirty="0" smtClean="0"/>
              <a:t>y</a:t>
            </a:r>
            <a:r>
              <a:rPr lang="en-US" sz="2800" dirty="0" smtClean="0"/>
              <a:t> can take any value from 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		-infinity 	to 	+infinity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We need a way to map </a:t>
            </a:r>
            <a:r>
              <a:rPr lang="en-US" sz="2800" b="1" i="1" dirty="0" smtClean="0"/>
              <a:t>p</a:t>
            </a:r>
            <a:r>
              <a:rPr lang="en-US" sz="2800" dirty="0" smtClean="0"/>
              <a:t> to </a:t>
            </a:r>
            <a:r>
              <a:rPr lang="en-US" sz="2800" b="1" i="1" dirty="0" smtClean="0"/>
              <a:t>y</a:t>
            </a:r>
            <a:r>
              <a:rPr lang="en-US" sz="2800" dirty="0" smtClean="0"/>
              <a:t> and </a:t>
            </a:r>
            <a:r>
              <a:rPr lang="en-US" sz="2800" b="1" i="1" dirty="0" smtClean="0"/>
              <a:t>y</a:t>
            </a:r>
            <a:r>
              <a:rPr lang="en-US" sz="2800" dirty="0" smtClean="0"/>
              <a:t> to </a:t>
            </a:r>
            <a:r>
              <a:rPr lang="en-US" sz="2800" b="1" i="1" dirty="0" smtClean="0"/>
              <a:t>p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6206523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2609"/>
          <a:stretch/>
        </p:blipFill>
        <p:spPr>
          <a:xfrm>
            <a:off x="2971800" y="2743200"/>
            <a:ext cx="2768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0617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51368"/>
              </p:ext>
            </p:extLst>
          </p:nvPr>
        </p:nvGraphicFramePr>
        <p:xfrm>
          <a:off x="1624013" y="2667000"/>
          <a:ext cx="5846762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3" name="Equation" r:id="rId3" imgW="1257300" imgH="457200" progId="Equation.3">
                  <p:embed/>
                </p:oleObj>
              </mc:Choice>
              <mc:Fallback>
                <p:oleObj name="Equation" r:id="rId3" imgW="1257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4013" y="2667000"/>
                        <a:ext cx="5846762" cy="212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956129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914400"/>
          </a:xfrm>
        </p:spPr>
        <p:txBody>
          <a:bodyPr/>
          <a:lstStyle/>
          <a:p>
            <a:r>
              <a:rPr lang="en-US" altLang="x-none"/>
              <a:t>The logistic function</a:t>
            </a:r>
          </a:p>
        </p:txBody>
      </p:sp>
      <p:pic>
        <p:nvPicPr>
          <p:cNvPr id="29700" name="Picture 4" descr="logistic_functi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6338" y="1066800"/>
            <a:ext cx="4030662" cy="57150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Odds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Team A play Team B</a:t>
            </a:r>
          </a:p>
          <a:p>
            <a:endParaRPr lang="en-US" sz="2400" dirty="0" smtClean="0"/>
          </a:p>
          <a:p>
            <a:r>
              <a:rPr lang="en-US" sz="2400" dirty="0" smtClean="0"/>
              <a:t>Your local gambling parlor gives .25 chance to A winning</a:t>
            </a:r>
          </a:p>
          <a:p>
            <a:endParaRPr lang="en-US" sz="2400" dirty="0" smtClean="0"/>
          </a:p>
          <a:p>
            <a:r>
              <a:rPr lang="en-US" sz="2400" dirty="0" smtClean="0"/>
              <a:t>What are the odds of A winning?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977515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1822</TotalTime>
  <Words>263</Words>
  <Application>Microsoft Macintosh PowerPoint</Application>
  <PresentationFormat>On-screen Show (4:3)</PresentationFormat>
  <Paragraphs>128</Paragraphs>
  <Slides>25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Calibri Light</vt:lpstr>
      <vt:lpstr>ＭＳ Ｐゴシック</vt:lpstr>
      <vt:lpstr>Symbol</vt:lpstr>
      <vt:lpstr>Tahoma</vt:lpstr>
      <vt:lpstr>Wingdings</vt:lpstr>
      <vt:lpstr>Arial</vt:lpstr>
      <vt:lpstr>Office Theme</vt:lpstr>
      <vt:lpstr>Equation</vt:lpstr>
      <vt:lpstr>Logistic Regression</vt:lpstr>
      <vt:lpstr>Example</vt:lpstr>
      <vt:lpstr>Linear Regression</vt:lpstr>
      <vt:lpstr>Linear Regression</vt:lpstr>
      <vt:lpstr>From Linear to Logistic</vt:lpstr>
      <vt:lpstr>PowerPoint Presentation</vt:lpstr>
      <vt:lpstr>Logistic Regression</vt:lpstr>
      <vt:lpstr>The logistic function</vt:lpstr>
      <vt:lpstr>Odds </vt:lpstr>
      <vt:lpstr>Odds </vt:lpstr>
      <vt:lpstr>Logistic Regression</vt:lpstr>
      <vt:lpstr>Logistic Regression</vt:lpstr>
      <vt:lpstr>Example</vt:lpstr>
      <vt:lpstr>Example</vt:lpstr>
      <vt:lpstr>Example</vt:lpstr>
      <vt:lpstr>Example</vt:lpstr>
      <vt:lpstr>Interpretation of 1</vt:lpstr>
      <vt:lpstr>Assumptions</vt:lpstr>
      <vt:lpstr>Logistic Function</vt:lpstr>
      <vt:lpstr>Logistic Function</vt:lpstr>
      <vt:lpstr>Pseudo R_squared for Logistic Regression</vt:lpstr>
      <vt:lpstr>ROC Curves</vt:lpstr>
      <vt:lpstr>ROC Curves</vt:lpstr>
      <vt:lpstr>ROC Curves</vt:lpstr>
      <vt:lpstr>How much data do you need?</vt:lpstr>
    </vt:vector>
  </TitlesOfParts>
  <Company>UCLA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</dc:title>
  <dc:creator>Andrew Ainsworth</dc:creator>
  <cp:lastModifiedBy>Microsoft Office User</cp:lastModifiedBy>
  <cp:revision>22</cp:revision>
  <dcterms:created xsi:type="dcterms:W3CDTF">2004-04-21T00:22:00Z</dcterms:created>
  <dcterms:modified xsi:type="dcterms:W3CDTF">2019-04-29T16:46:31Z</dcterms:modified>
</cp:coreProperties>
</file>